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9"/>
  </p:notesMasterIdLst>
  <p:handoutMasterIdLst>
    <p:handoutMasterId r:id="rId20"/>
  </p:handoutMasterIdLst>
  <p:sldIdLst>
    <p:sldId id="264" r:id="rId2"/>
    <p:sldId id="270" r:id="rId3"/>
    <p:sldId id="273" r:id="rId4"/>
    <p:sldId id="274" r:id="rId5"/>
    <p:sldId id="275" r:id="rId6"/>
    <p:sldId id="279" r:id="rId7"/>
    <p:sldId id="306" r:id="rId8"/>
    <p:sldId id="312" r:id="rId9"/>
    <p:sldId id="314" r:id="rId10"/>
    <p:sldId id="313" r:id="rId11"/>
    <p:sldId id="316" r:id="rId12"/>
    <p:sldId id="297" r:id="rId13"/>
    <p:sldId id="298" r:id="rId14"/>
    <p:sldId id="305" r:id="rId15"/>
    <p:sldId id="299" r:id="rId16"/>
    <p:sldId id="317" r:id="rId17"/>
    <p:sldId id="260" r:id="rId18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宜芬 林" initials="宜芬" lastIdx="1" clrIdx="0">
    <p:extLst>
      <p:ext uri="{19B8F6BF-5375-455C-9EA6-DF929625EA0E}">
        <p15:presenceInfo xmlns:p15="http://schemas.microsoft.com/office/powerpoint/2012/main" xmlns="" userId="aba83431a2d473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0BC"/>
    <a:srgbClr val="EDE8DF"/>
    <a:srgbClr val="E5D9CE"/>
    <a:srgbClr val="DFD0C3"/>
    <a:srgbClr val="EFB011"/>
    <a:srgbClr val="FFC305"/>
    <a:srgbClr val="C3A78F"/>
    <a:srgbClr val="D0BAA8"/>
    <a:srgbClr val="FFFFFF"/>
    <a:srgbClr val="F2AB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212" autoAdjust="0"/>
    <p:restoredTop sz="94660" autoAdjust="0"/>
  </p:normalViewPr>
  <p:slideViewPr>
    <p:cSldViewPr showGuides="1">
      <p:cViewPr>
        <p:scale>
          <a:sx n="70" d="100"/>
          <a:sy n="70" d="100"/>
        </p:scale>
        <p:origin x="-542" y="-43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KSO_Shape"/>
          <p:cNvSpPr/>
          <p:nvPr>
            <p:custDataLst>
              <p:tags r:id="rId1"/>
            </p:custDataLst>
          </p:nvPr>
        </p:nvSpPr>
        <p:spPr>
          <a:xfrm rot="10800000">
            <a:off x="4139952" y="4900162"/>
            <a:ext cx="5766048" cy="176630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90B7FE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PA_KSO_Shape"/>
          <p:cNvSpPr/>
          <p:nvPr>
            <p:custDataLst>
              <p:tags r:id="rId2"/>
            </p:custDataLst>
          </p:nvPr>
        </p:nvSpPr>
        <p:spPr>
          <a:xfrm rot="10800000" flipH="1">
            <a:off x="-3" y="4290197"/>
            <a:ext cx="4932041" cy="237626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F7DA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28800"/>
            <a:ext cx="9906000" cy="720080"/>
          </a:xfrm>
        </p:spPr>
        <p:txBody>
          <a:bodyPr>
            <a:noAutofit/>
          </a:bodyPr>
          <a:lstStyle/>
          <a:p>
            <a:r>
              <a:rPr lang="zh-TW" altLang="en-US" sz="8000" b="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動吃動吃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310908" y="5138138"/>
            <a:ext cx="3489964" cy="1296144"/>
          </a:xfrm>
          <a:prstGeom prst="rect">
            <a:avLst/>
          </a:prstGeom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組別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第三組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指導老師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雅婷老師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副標題 4"/>
          <p:cNvSpPr txBox="1">
            <a:spLocks/>
          </p:cNvSpPr>
          <p:nvPr/>
        </p:nvSpPr>
        <p:spPr bwMode="ltGray">
          <a:xfrm>
            <a:off x="3336801" y="2924944"/>
            <a:ext cx="3704431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組員 </a:t>
            </a:r>
            <a:r>
              <a:rPr lang="en-US" altLang="zh-TW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蔡佳樺、</a:t>
            </a:r>
            <a:r>
              <a:rPr lang="zh-TW" altLang="en-US" sz="28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鍾孟穎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林宜芬、賴威宇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A_椭圆 10"/>
          <p:cNvSpPr/>
          <p:nvPr>
            <p:custDataLst>
              <p:tags r:id="rId3"/>
            </p:custDataLst>
          </p:nvPr>
        </p:nvSpPr>
        <p:spPr>
          <a:xfrm>
            <a:off x="823246" y="1772816"/>
            <a:ext cx="478176" cy="432048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椭圆 12"/>
          <p:cNvSpPr/>
          <p:nvPr>
            <p:custDataLst>
              <p:tags r:id="rId4"/>
            </p:custDataLst>
          </p:nvPr>
        </p:nvSpPr>
        <p:spPr>
          <a:xfrm>
            <a:off x="1820276" y="1770931"/>
            <a:ext cx="393717" cy="420985"/>
          </a:xfrm>
          <a:prstGeom prst="ellipse">
            <a:avLst/>
          </a:prstGeom>
          <a:solidFill>
            <a:srgbClr val="FC6D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3"/>
          <p:cNvSpPr/>
          <p:nvPr>
            <p:custDataLst>
              <p:tags r:id="rId5"/>
            </p:custDataLst>
          </p:nvPr>
        </p:nvSpPr>
        <p:spPr>
          <a:xfrm>
            <a:off x="1109686" y="2870360"/>
            <a:ext cx="341908" cy="341908"/>
          </a:xfrm>
          <a:prstGeom prst="ellipse">
            <a:avLst/>
          </a:prstGeom>
          <a:solidFill>
            <a:srgbClr val="8BC066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4"/>
          <p:cNvSpPr/>
          <p:nvPr>
            <p:custDataLst>
              <p:tags r:id="rId6"/>
            </p:custDataLst>
          </p:nvPr>
        </p:nvSpPr>
        <p:spPr>
          <a:xfrm>
            <a:off x="1486999" y="800546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0"/>
          <p:cNvSpPr/>
          <p:nvPr>
            <p:custDataLst>
              <p:tags r:id="rId7"/>
            </p:custDataLst>
          </p:nvPr>
        </p:nvSpPr>
        <p:spPr>
          <a:xfrm>
            <a:off x="7916265" y="3403785"/>
            <a:ext cx="360040" cy="360040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4"/>
          <p:cNvSpPr/>
          <p:nvPr>
            <p:custDataLst>
              <p:tags r:id="rId8"/>
            </p:custDataLst>
          </p:nvPr>
        </p:nvSpPr>
        <p:spPr>
          <a:xfrm>
            <a:off x="8530378" y="2739712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本地全端應用網站開發120D\大專\start_fitness\Eva\AI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37" y="5260811"/>
            <a:ext cx="1310700" cy="11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使用者情境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Picture 2" descr="D:\本地全端應用網站開發120D\大專\start_fitness\Maria\gameIMG\girl_5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23" y="1374134"/>
            <a:ext cx="2057908" cy="20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560512" y="1340768"/>
            <a:ext cx="5256584" cy="5112568"/>
          </a:xfrm>
          <a:prstGeom prst="roundRect">
            <a:avLst/>
          </a:prstGeom>
          <a:ln w="38100">
            <a:solidFill>
              <a:srgbClr val="FFC30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>
                <a:solidFill>
                  <a:srgbClr val="EFB011"/>
                </a:solidFill>
              </a:rPr>
              <a:t>春嬌</a:t>
            </a:r>
            <a:endParaRPr lang="en-US" altLang="zh-TW" sz="3600" b="1">
              <a:solidFill>
                <a:srgbClr val="EFB011"/>
              </a:solidFill>
            </a:endParaRPr>
          </a:p>
          <a:p>
            <a:r>
              <a:rPr lang="zh-TW" altLang="en-US" sz="2400" b="1" smtClean="0"/>
              <a:t> </a:t>
            </a:r>
            <a:endParaRPr lang="en-US" altLang="zh-TW" sz="2400" b="1" smtClean="0"/>
          </a:p>
          <a:p>
            <a:pPr marL="342900" indent="-342900">
              <a:buFont typeface="Wingdings" pitchFamily="2" charset="2"/>
              <a:buChar char="u"/>
            </a:pPr>
            <a:r>
              <a:rPr lang="zh-TW" altLang="en-US" sz="2400" b="1" smtClean="0"/>
              <a:t>工作</a:t>
            </a:r>
            <a:r>
              <a:rPr lang="en-US" altLang="zh-TW" sz="2400" b="1" smtClean="0"/>
              <a:t>:</a:t>
            </a:r>
            <a:r>
              <a:rPr lang="zh-TW" altLang="en-US" sz="2400" b="1" smtClean="0"/>
              <a:t> 朝九晚五的行政人員</a:t>
            </a:r>
            <a:endParaRPr lang="en-US" altLang="zh-TW" sz="2400" b="1" smtClean="0"/>
          </a:p>
          <a:p>
            <a:r>
              <a:rPr lang="zh-TW" altLang="en-US" sz="2400" b="1" smtClean="0"/>
              <a:t>              已出社會一兩年 </a:t>
            </a:r>
            <a:endParaRPr lang="en-US" altLang="zh-TW" sz="2400" b="1" smtClean="0"/>
          </a:p>
          <a:p>
            <a:pPr algn="ctr"/>
            <a:endParaRPr lang="en-US" altLang="zh-TW" sz="2000"/>
          </a:p>
          <a:p>
            <a:pPr marL="342900" indent="-342900">
              <a:buFont typeface="Wingdings" pitchFamily="2" charset="2"/>
              <a:buChar char="u"/>
            </a:pPr>
            <a:r>
              <a:rPr lang="zh-TW" altLang="en-US" sz="2400" b="1"/>
              <a:t>困擾</a:t>
            </a:r>
            <a:r>
              <a:rPr lang="en-US" altLang="zh-TW" sz="2400" b="1" smtClean="0"/>
              <a:t>:</a:t>
            </a:r>
            <a:r>
              <a:rPr lang="zh-TW" altLang="en-US" sz="2400" b="1" smtClean="0"/>
              <a:t> 變胖，內分泌失調</a:t>
            </a:r>
            <a:endParaRPr lang="en-US" altLang="zh-TW" sz="2400" b="1"/>
          </a:p>
          <a:p>
            <a:endParaRPr lang="en-US" altLang="zh-TW" sz="2400" b="1"/>
          </a:p>
          <a:p>
            <a:pPr marL="342900" indent="-342900">
              <a:buFont typeface="Wingdings" pitchFamily="2" charset="2"/>
              <a:buChar char="u"/>
            </a:pPr>
            <a:r>
              <a:rPr lang="zh-TW" altLang="en-US" sz="2400" b="1"/>
              <a:t>原因</a:t>
            </a:r>
            <a:r>
              <a:rPr lang="en-US" altLang="zh-TW" sz="2400" b="1"/>
              <a:t>:</a:t>
            </a:r>
            <a:r>
              <a:rPr lang="zh-TW" altLang="en-US" sz="2400" b="1"/>
              <a:t>長期久坐，同事團購</a:t>
            </a:r>
            <a:r>
              <a:rPr lang="zh-TW" altLang="en-US" sz="2400" b="1" smtClean="0"/>
              <a:t>、</a:t>
            </a:r>
            <a:endParaRPr lang="en-US" altLang="zh-TW" sz="2400" b="1" smtClean="0"/>
          </a:p>
          <a:p>
            <a:r>
              <a:rPr lang="zh-TW" altLang="en-US" sz="2400" b="1" smtClean="0"/>
              <a:t>             天天</a:t>
            </a:r>
            <a:r>
              <a:rPr lang="zh-TW" altLang="en-US" sz="2400" b="1"/>
              <a:t>下午茶，午餐又外食。</a:t>
            </a:r>
          </a:p>
          <a:p>
            <a:endParaRPr lang="zh-TW" altLang="en-US" sz="2400" b="1"/>
          </a:p>
          <a:p>
            <a:pPr marL="342900" indent="-342900">
              <a:buFont typeface="Wingdings" pitchFamily="2" charset="2"/>
              <a:buChar char="u"/>
            </a:pPr>
            <a:r>
              <a:rPr lang="zh-TW" altLang="en-US" sz="2400" b="1"/>
              <a:t>需求</a:t>
            </a:r>
            <a:r>
              <a:rPr lang="en-US" altLang="zh-TW" sz="2400" b="1"/>
              <a:t>: </a:t>
            </a:r>
            <a:r>
              <a:rPr lang="zh-TW" altLang="en-US" sz="2400" b="1"/>
              <a:t>想自己帶午餐</a:t>
            </a:r>
            <a:r>
              <a:rPr lang="zh-TW" altLang="en-US" sz="2400" b="1" smtClean="0"/>
              <a:t>，</a:t>
            </a:r>
            <a:endParaRPr lang="en-US" altLang="zh-TW" sz="2400" b="1" smtClean="0"/>
          </a:p>
          <a:p>
            <a:r>
              <a:rPr lang="zh-TW" altLang="en-US" sz="2400" b="1" smtClean="0"/>
              <a:t>              了解</a:t>
            </a:r>
            <a:r>
              <a:rPr lang="zh-TW" altLang="en-US" sz="2400" b="1"/>
              <a:t>健康</a:t>
            </a:r>
            <a:r>
              <a:rPr lang="zh-TW" altLang="en-US" sz="2400" b="1" smtClean="0"/>
              <a:t>飲食</a:t>
            </a:r>
            <a:r>
              <a:rPr lang="zh-TW" altLang="en-US" sz="2400" b="1"/>
              <a:t>。</a:t>
            </a:r>
            <a:endParaRPr lang="en-US" altLang="zh-TW" sz="2400" b="1"/>
          </a:p>
          <a:p>
            <a:pPr algn="ctr"/>
            <a:endParaRPr lang="zh-TW" altLang="en-US"/>
          </a:p>
        </p:txBody>
      </p:sp>
      <p:pic>
        <p:nvPicPr>
          <p:cNvPr id="1027" name="Picture 3" descr="D:\本地全端應用網站開發120D\大專\start_fitness\Maria\gameIMG\girl_7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44" y="3429000"/>
            <a:ext cx="1289496" cy="128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57" y="4437112"/>
            <a:ext cx="1734840" cy="17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32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使用者情境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152800" y="4509120"/>
            <a:ext cx="3744416" cy="13681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dirty="0" smtClean="0">
                <a:solidFill>
                  <a:schemeClr val="bg2">
                    <a:lumMod val="25000"/>
                  </a:schemeClr>
                </a:solidFill>
              </a:rPr>
              <a:t>報告者</a:t>
            </a:r>
            <a:r>
              <a:rPr lang="en-US" altLang="zh-TW" sz="3600" b="1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TW" altLang="en-US" sz="3600" b="1" dirty="0" smtClean="0">
                <a:solidFill>
                  <a:schemeClr val="bg2">
                    <a:lumMod val="25000"/>
                  </a:schemeClr>
                </a:solidFill>
              </a:rPr>
              <a:t>鍾孟穎</a:t>
            </a:r>
            <a:endParaRPr lang="en-US" altLang="zh-TW" sz="2400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1640632" y="1844824"/>
            <a:ext cx="5976664" cy="237626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b="1" dirty="0"/>
              <a:t>於是</a:t>
            </a:r>
            <a:r>
              <a:rPr lang="zh-TW" altLang="en-US" sz="3600" b="1" dirty="0" smtClean="0">
                <a:solidFill>
                  <a:srgbClr val="EFB011"/>
                </a:solidFill>
              </a:rPr>
              <a:t>春嬌</a:t>
            </a:r>
            <a:r>
              <a:rPr lang="zh-TW" altLang="en-US" sz="2400" b="1" dirty="0"/>
              <a:t>點開</a:t>
            </a:r>
            <a:endParaRPr lang="en-US" altLang="zh-TW" sz="2400" b="1" dirty="0"/>
          </a:p>
          <a:p>
            <a:pPr>
              <a:lnSpc>
                <a:spcPct val="150000"/>
              </a:lnSpc>
            </a:pPr>
            <a:r>
              <a:rPr lang="zh-TW" altLang="en-US" sz="2400" b="1" dirty="0"/>
              <a:t>動吃動吃整合平台網頁</a:t>
            </a:r>
            <a:endParaRPr lang="en-US" altLang="zh-TW" sz="2400" b="1" dirty="0"/>
          </a:p>
          <a:p>
            <a:pPr>
              <a:lnSpc>
                <a:spcPct val="150000"/>
              </a:lnSpc>
            </a:pPr>
            <a:r>
              <a:rPr lang="zh-TW" altLang="en-US" sz="2400" b="1" dirty="0"/>
              <a:t>開始了一</a:t>
            </a:r>
            <a:r>
              <a:rPr lang="zh-TW" altLang="en-US" sz="2400" b="1" dirty="0" smtClean="0"/>
              <a:t>趟健康飲食之</a:t>
            </a:r>
            <a:r>
              <a:rPr lang="zh-TW" altLang="en-US" sz="2400" b="1" dirty="0"/>
              <a:t>旅</a:t>
            </a:r>
            <a:r>
              <a:rPr lang="en-US" altLang="zh-TW" sz="2400" b="1" dirty="0"/>
              <a:t>….</a:t>
            </a: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459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開頭頁</a:t>
            </a:r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908720"/>
            <a:ext cx="4564933" cy="21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向下箭號 6"/>
          <p:cNvSpPr/>
          <p:nvPr/>
        </p:nvSpPr>
        <p:spPr>
          <a:xfrm rot="2531396">
            <a:off x="2633947" y="3975213"/>
            <a:ext cx="878893" cy="936104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8900000">
            <a:off x="6150771" y="3974993"/>
            <a:ext cx="878893" cy="93610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97" y="4902611"/>
            <a:ext cx="3558019" cy="169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91" y="4902611"/>
            <a:ext cx="3575903" cy="169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開頭畫面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86894" y="869958"/>
            <a:ext cx="5688632" cy="2991090"/>
          </a:xfrm>
          <a:prstGeom prst="rect">
            <a:avLst/>
          </a:prstGeom>
        </p:spPr>
      </p:pic>
      <p:pic>
        <p:nvPicPr>
          <p:cNvPr id="11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04" y="1937909"/>
            <a:ext cx="1220812" cy="1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41914" y="3158721"/>
            <a:ext cx="1670726" cy="65871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b="1" dirty="0" smtClean="0"/>
              <a:t>選哪個好呢</a:t>
            </a:r>
            <a:r>
              <a:rPr lang="en-US" altLang="zh-TW" b="1" dirty="0" smtClean="0"/>
              <a:t>….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15470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運動主頁跳轉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A4B17DD7-00C5-BD0F-657A-EA8DA62C45B6}"/>
              </a:ext>
            </a:extLst>
          </p:cNvPr>
          <p:cNvSpPr txBox="1"/>
          <p:nvPr/>
        </p:nvSpPr>
        <p:spPr>
          <a:xfrm>
            <a:off x="4399451" y="2075679"/>
            <a:ext cx="4386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C305"/>
                </a:solidFill>
              </a:rPr>
              <a:t>兩側皆有隱藏</a:t>
            </a:r>
            <a:r>
              <a:rPr lang="en-US" altLang="zh-TW" sz="2800" b="1" dirty="0">
                <a:solidFill>
                  <a:srgbClr val="FFC305"/>
                </a:solidFill>
              </a:rPr>
              <a:t>hover</a:t>
            </a:r>
            <a:r>
              <a:rPr lang="zh-TW" altLang="en-US" sz="2800" b="1" dirty="0">
                <a:solidFill>
                  <a:srgbClr val="FFC305"/>
                </a:solidFill>
              </a:rPr>
              <a:t>鈕</a:t>
            </a:r>
            <a:r>
              <a:rPr lang="en-US" altLang="zh-TW" sz="2800" b="1" dirty="0">
                <a:solidFill>
                  <a:srgbClr val="FFC305"/>
                </a:solidFill>
              </a:rPr>
              <a:t/>
            </a:r>
            <a:br>
              <a:rPr lang="en-US" altLang="zh-TW" sz="2800" b="1" dirty="0">
                <a:solidFill>
                  <a:srgbClr val="FFC305"/>
                </a:solidFill>
              </a:rPr>
            </a:br>
            <a:r>
              <a:rPr lang="zh-TW" altLang="en-US" sz="2800" b="1" dirty="0">
                <a:solidFill>
                  <a:srgbClr val="FFC305"/>
                </a:solidFill>
              </a:rPr>
              <a:t>可以隨時跳轉主題</a:t>
            </a:r>
            <a:endParaRPr lang="en-US" altLang="zh-TW" sz="2800" b="1" dirty="0">
              <a:solidFill>
                <a:srgbClr val="FFC305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1" r="1250" b="4837"/>
          <a:stretch/>
        </p:blipFill>
        <p:spPr bwMode="auto">
          <a:xfrm>
            <a:off x="399499" y="3861048"/>
            <a:ext cx="4564933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r="1139" b="4836"/>
          <a:stretch/>
        </p:blipFill>
        <p:spPr bwMode="auto">
          <a:xfrm>
            <a:off x="5046128" y="3861048"/>
            <a:ext cx="4509821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18" y="854867"/>
            <a:ext cx="1220812" cy="1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488504" y="2075679"/>
            <a:ext cx="2869454" cy="144348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b="1" dirty="0" smtClean="0"/>
              <a:t>運動好難啊</a:t>
            </a:r>
            <a:r>
              <a:rPr lang="en-US" altLang="zh-TW" b="1" dirty="0" smtClean="0"/>
              <a:t>~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上班沒時間運動</a:t>
            </a: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先從調整飲食開始吧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6412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b="0" dirty="0"/>
              <a:t>飲食簡介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EE2B4FEE-6F43-5A43-9C74-3764BCD26A1B}"/>
              </a:ext>
            </a:extLst>
          </p:cNvPr>
          <p:cNvSpPr txBox="1"/>
          <p:nvPr/>
        </p:nvSpPr>
        <p:spPr>
          <a:xfrm>
            <a:off x="5529063" y="908720"/>
            <a:ext cx="4141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利用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Bootstrap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製造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文章卡片效果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9" y="1988840"/>
            <a:ext cx="9417496" cy="444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8" y="696020"/>
            <a:ext cx="1220812" cy="1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1663282" y="908719"/>
            <a:ext cx="3384376" cy="86409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b="1" dirty="0" smtClean="0"/>
              <a:t>我滴媽呀</a:t>
            </a:r>
            <a:r>
              <a:rPr lang="en-US" altLang="zh-TW" b="1" dirty="0" smtClean="0"/>
              <a:t>!!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原來我平常吃得午餐這麼肥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5783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NAVBAR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5889104" y="3093894"/>
            <a:ext cx="410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透過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上方的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NAVBAR</a:t>
            </a: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選擇想看的頁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4342530"/>
            <a:ext cx="3888432" cy="221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3408860"/>
            <a:ext cx="3888432" cy="78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下箭號 7"/>
          <p:cNvSpPr/>
          <p:nvPr/>
        </p:nvSpPr>
        <p:spPr>
          <a:xfrm rot="10800000">
            <a:off x="7833320" y="1973658"/>
            <a:ext cx="576064" cy="969791"/>
          </a:xfrm>
          <a:prstGeom prst="downArrow">
            <a:avLst>
              <a:gd name="adj1" fmla="val 50000"/>
              <a:gd name="adj2" fmla="val 70231"/>
            </a:avLst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5400000">
            <a:off x="4881141" y="5196693"/>
            <a:ext cx="615032" cy="680046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/>
          <a:stretch/>
        </p:blipFill>
        <p:spPr bwMode="auto">
          <a:xfrm>
            <a:off x="8841432" y="980729"/>
            <a:ext cx="1177841" cy="76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6104519" y="5059662"/>
            <a:ext cx="3629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當然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響應式畫面也不可少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31" y="1973658"/>
            <a:ext cx="1220812" cy="1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2604608" y="2483768"/>
            <a:ext cx="2708432" cy="57606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b="1" dirty="0"/>
              <a:t>文章</a:t>
            </a:r>
            <a:r>
              <a:rPr lang="zh-TW" altLang="en-US" b="1" dirty="0" smtClean="0"/>
              <a:t>好多，看看別的吧</a:t>
            </a:r>
            <a:r>
              <a:rPr lang="en-US" altLang="zh-TW" b="1" dirty="0" smtClean="0"/>
              <a:t>~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9"/>
            <a:ext cx="8841432" cy="76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3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小遊戲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3440832" y="4941168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接威宇的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PPT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3" y="1166974"/>
            <a:ext cx="1220812" cy="1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1518739" y="1268760"/>
            <a:ext cx="3146227" cy="101724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b="1" dirty="0"/>
              <a:t>有小</a:t>
            </a:r>
            <a:r>
              <a:rPr lang="zh-TW" altLang="en-US" b="1" dirty="0" smtClean="0"/>
              <a:t>遊戲，玩看看</a:t>
            </a:r>
            <a:r>
              <a:rPr lang="en-US" altLang="zh-TW" b="1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87579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864768" y="2060848"/>
            <a:ext cx="43753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accent1"/>
                </a:solidFill>
              </a:rPr>
              <a:t>T</a:t>
            </a:r>
            <a:r>
              <a:rPr lang="en-US" altLang="zh-TW" sz="5400" dirty="0">
                <a:solidFill>
                  <a:schemeClr val="accent2"/>
                </a:solidFill>
              </a:rPr>
              <a:t>h</a:t>
            </a:r>
            <a:r>
              <a:rPr lang="en-US" altLang="zh-TW" sz="5400" dirty="0">
                <a:solidFill>
                  <a:schemeClr val="accent3"/>
                </a:solidFill>
              </a:rPr>
              <a:t>a</a:t>
            </a:r>
            <a:r>
              <a:rPr lang="en-US" altLang="zh-TW" sz="5400" dirty="0">
                <a:solidFill>
                  <a:schemeClr val="accent4"/>
                </a:solidFill>
              </a:rPr>
              <a:t>n</a:t>
            </a:r>
            <a:r>
              <a:rPr lang="en-US" altLang="zh-TW" sz="5400" dirty="0">
                <a:solidFill>
                  <a:schemeClr val="accent5"/>
                </a:solidFill>
              </a:rPr>
              <a:t>k</a:t>
            </a:r>
            <a:r>
              <a:rPr lang="en-US" altLang="zh-TW" sz="5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accent6"/>
                </a:solidFill>
              </a:rPr>
              <a:t>y</a:t>
            </a:r>
            <a:r>
              <a:rPr lang="en-US" altLang="zh-TW" sz="5400" dirty="0">
                <a:solidFill>
                  <a:schemeClr val="accent1"/>
                </a:solidFill>
              </a:rPr>
              <a:t>o</a:t>
            </a:r>
            <a:r>
              <a:rPr lang="en-US" altLang="zh-TW" sz="5400" dirty="0">
                <a:solidFill>
                  <a:schemeClr val="accent3"/>
                </a:solidFill>
              </a:rPr>
              <a:t>u</a:t>
            </a:r>
            <a:endParaRPr lang="zh-TW" altLang="en-US" sz="5400" dirty="0" err="1">
              <a:solidFill>
                <a:schemeClr val="accent3"/>
              </a:solidFill>
            </a:endParaRPr>
          </a:p>
        </p:txBody>
      </p:sp>
      <p:pic>
        <p:nvPicPr>
          <p:cNvPr id="1027" name="Picture 3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3429000"/>
            <a:ext cx="5186844" cy="1224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61832" y="315264"/>
            <a:ext cx="8900810" cy="6048672"/>
          </a:xfrm>
          <a:prstGeom prst="rect">
            <a:avLst/>
          </a:prstGeom>
          <a:solidFill>
            <a:srgbClr val="FFF7EF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91757" y="620688"/>
            <a:ext cx="8640960" cy="69269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目錄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D:\本地全端應用網站開發120D\大專\start_fitness\Eva\AI\opindex0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r="5321"/>
          <a:stretch/>
        </p:blipFill>
        <p:spPr bwMode="auto">
          <a:xfrm>
            <a:off x="5865846" y="5085183"/>
            <a:ext cx="3309730" cy="883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文字方塊 4"/>
          <p:cNvSpPr txBox="1"/>
          <p:nvPr/>
        </p:nvSpPr>
        <p:spPr>
          <a:xfrm>
            <a:off x="1064568" y="1523718"/>
            <a:ext cx="583264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成員介紹</a:t>
            </a: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開發技術 </a:t>
            </a:r>
            <a:r>
              <a:rPr lang="en-US" altLang="zh-TW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| </a:t>
            </a: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使用工具</a:t>
            </a: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動機目的與目標客群</a:t>
            </a: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網站架構圖 </a:t>
            </a: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色彩計畫 </a:t>
            </a:r>
            <a:r>
              <a:rPr lang="en-US" altLang="zh-TW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| Logo</a:t>
            </a:r>
            <a:r>
              <a:rPr lang="zh-TW" altLang="en-US" sz="3000" b="1" smtClean="0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設計</a:t>
            </a:r>
            <a:endParaRPr lang="en-US" altLang="zh-TW" sz="3000" b="1" smtClean="0">
              <a:solidFill>
                <a:schemeClr val="bg2">
                  <a:lumMod val="1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操作流程</a:t>
            </a:r>
            <a:r>
              <a:rPr lang="en-US" altLang="zh-TW" sz="3000" b="1" smtClean="0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|</a:t>
            </a:r>
            <a:r>
              <a:rPr lang="zh-TW" altLang="en-US" sz="3000" b="1" smtClean="0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實際 </a:t>
            </a:r>
            <a:r>
              <a:rPr lang="en-US" altLang="zh-TW" sz="3000" b="1" smtClean="0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DEMO</a:t>
            </a:r>
            <a:endParaRPr lang="en-US" altLang="zh-TW" sz="3000" b="1">
              <a:solidFill>
                <a:schemeClr val="bg2">
                  <a:lumMod val="1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60648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小組成員與分工介紹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510300"/>
              </p:ext>
            </p:extLst>
          </p:nvPr>
        </p:nvGraphicFramePr>
        <p:xfrm>
          <a:off x="0" y="1071776"/>
          <a:ext cx="9906000" cy="5525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/>
                <a:gridCol w="2476500"/>
                <a:gridCol w="2476500"/>
                <a:gridCol w="2476500"/>
              </a:tblGrid>
              <a:tr h="221320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組長</a:t>
                      </a:r>
                      <a:r>
                        <a:rPr lang="en-US" altLang="zh-TW" sz="2000" b="1" spc="30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蔡佳樺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鍾孟穎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林宜芬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賴威宇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880320"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專案進度規劃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商品頁</a:t>
                      </a:r>
                      <a:endParaRPr lang="en-US" altLang="zh-TW" sz="2000" b="1" spc="30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結帳系統頁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後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臺管理美化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運動簡介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PPT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製作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LOGO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Navbar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動運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主頁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飲食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主頁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飲食簡介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企劃書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架構圖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地圖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API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會員登入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註冊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會員修改資料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會員訂單管理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購物車的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JS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與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PHP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連動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資料庫的規劃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小遊戲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後台登入</a:t>
                      </a:r>
                      <a:r>
                        <a:rPr lang="en-US" altLang="zh-TW" sz="2000" b="1" spc="300" smtClean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登出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後台會員列表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後台庫存管理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smtClean="0">
                          <a:solidFill>
                            <a:srgbClr val="FFFFFF"/>
                          </a:solidFill>
                        </a:rPr>
                        <a:t>Laravel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串接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圓角矩形 4"/>
          <p:cNvSpPr/>
          <p:nvPr/>
        </p:nvSpPr>
        <p:spPr>
          <a:xfrm>
            <a:off x="200472" y="1340768"/>
            <a:ext cx="1944216" cy="143445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720752" y="1340768"/>
            <a:ext cx="2016224" cy="14403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196855" y="1340768"/>
            <a:ext cx="192866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689304" y="1340768"/>
            <a:ext cx="201622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2450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04478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13115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49344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開發技術與工具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User\OneDrive\桌面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552733"/>
            <a:ext cx="27037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OneDrive\桌面\ppt0718\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5783" r="59443" b="35081"/>
          <a:stretch/>
        </p:blipFill>
        <p:spPr bwMode="auto">
          <a:xfrm>
            <a:off x="4089497" y="3521741"/>
            <a:ext cx="1871615" cy="894637"/>
          </a:xfrm>
          <a:prstGeom prst="rect">
            <a:avLst/>
          </a:prstGeom>
          <a:noFill/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OneDrive\桌面\ppt0718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4226" r="25633" b="51547"/>
          <a:stretch/>
        </p:blipFill>
        <p:spPr bwMode="auto">
          <a:xfrm>
            <a:off x="4074632" y="4923528"/>
            <a:ext cx="2183648" cy="7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本地全端應用網站開發120D\大專\start_fitness\Maria\img\larave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77" y="5391944"/>
            <a:ext cx="2407827" cy="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OneDrive\桌面\ppt0718\1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27416" r="25625" b="19086"/>
          <a:stretch/>
        </p:blipFill>
        <p:spPr bwMode="auto">
          <a:xfrm>
            <a:off x="4074632" y="1986836"/>
            <a:ext cx="1973152" cy="1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OneDrive\桌面\ppt0718\04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49" b="94761" l="600" r="95600">
                        <a14:foregroundMark x1="18100" y1="27273" x2="42800" y2="33898"/>
                        <a14:foregroundMark x1="13000" y1="43297" x2="25000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5" b="4255"/>
          <a:stretch/>
        </p:blipFill>
        <p:spPr bwMode="auto">
          <a:xfrm>
            <a:off x="2000672" y="5003845"/>
            <a:ext cx="1475006" cy="9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OneDrive\桌面\ppt0718\05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0" b="17537"/>
          <a:stretch/>
        </p:blipFill>
        <p:spPr bwMode="auto">
          <a:xfrm>
            <a:off x="708771" y="3507854"/>
            <a:ext cx="246985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OneDrive\桌面\ppt0718\0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65" y="1849342"/>
            <a:ext cx="2398818" cy="6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OneDrive\桌面\ppt0718\0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22" y="3853790"/>
            <a:ext cx="2185305" cy="11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OneDrive\桌面\ppt0718\08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139" l="0" r="100000">
                        <a14:foregroundMark x1="16524" y1="61806" x2="10826" y2="62500"/>
                        <a14:foregroundMark x1="31909" y1="22917" x2="31624" y2="36111"/>
                        <a14:foregroundMark x1="47863" y1="17361" x2="48433" y2="27083"/>
                        <a14:foregroundMark x1="85755" y1="43750" x2="88319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58"/>
          <a:stretch/>
        </p:blipFill>
        <p:spPr bwMode="auto">
          <a:xfrm>
            <a:off x="7398070" y="2856255"/>
            <a:ext cx="1872208" cy="6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User\OneDrive\桌面\ppt0718\09.jp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92" b="89868" l="2703" r="97748">
                        <a14:foregroundMark x1="32883" y1="22026" x2="32883" y2="49780"/>
                        <a14:foregroundMark x1="66667" y1="24229" x2="70270" y2="53744"/>
                        <a14:foregroundMark x1="48649" y1="42731" x2="54054" y2="42291"/>
                        <a14:foregroundMark x1="48198" y1="31278" x2="52252" y2="31278"/>
                        <a14:foregroundMark x1="14414" y1="69604" x2="14865" y2="70044"/>
                        <a14:foregroundMark x1="24324" y1="72687" x2="24324" y2="72687"/>
                        <a14:foregroundMark x1="35586" y1="73128" x2="35586" y2="73128"/>
                        <a14:foregroundMark x1="45045" y1="73128" x2="45045" y2="73128"/>
                        <a14:foregroundMark x1="52703" y1="73568" x2="52703" y2="73568"/>
                        <a14:foregroundMark x1="63063" y1="72247" x2="63063" y2="72247"/>
                        <a14:foregroundMark x1="68468" y1="74890" x2="68468" y2="74890"/>
                        <a14:foregroundMark x1="81982" y1="76211" x2="81982" y2="76211"/>
                        <a14:foregroundMark x1="86937" y1="73128" x2="86937" y2="7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1" y="4808118"/>
            <a:ext cx="1304738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12474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7" y="1419786"/>
            <a:ext cx="1452641" cy="1145118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44" y="5270703"/>
            <a:ext cx="1459582" cy="1080544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3"/>
          <p:cNvSpPr txBox="1">
            <a:spLocks/>
          </p:cNvSpPr>
          <p:nvPr/>
        </p:nvSpPr>
        <p:spPr>
          <a:xfrm>
            <a:off x="703821" y="18864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動機目的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與</a:t>
            </a:r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客群</a:t>
            </a: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 bwMode="ltGray">
          <a:xfrm>
            <a:off x="1928664" y="2348879"/>
            <a:ext cx="7128792" cy="3822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ClrTx/>
              <a:buFont typeface="Wingdings" pitchFamily="2" charset="2"/>
              <a:buChar char="Ø"/>
            </a:pPr>
            <a:r>
              <a:rPr lang="zh-TW" altLang="en-US" dirty="0">
                <a:solidFill>
                  <a:schemeClr val="accent4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</a:t>
            </a:r>
            <a:r>
              <a:rPr lang="en-US" altLang="zh-TW" dirty="0">
                <a:solidFill>
                  <a:schemeClr val="accent4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</a:p>
          <a:p>
            <a:pPr marL="0" indent="0">
              <a:lnSpc>
                <a:spcPts val="3600"/>
              </a:lnSpc>
              <a:buClrTx/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    現代人對於樣</a:t>
            </a:r>
            <a:r>
              <a:rPr lang="zh-TW" altLang="en-US" dirty="0">
                <a:solidFill>
                  <a:schemeClr val="tx1"/>
                </a:solidFill>
              </a:rPr>
              <a:t>貌、健身與營養飲食的追求</a:t>
            </a:r>
            <a:r>
              <a:rPr lang="zh-TW" altLang="en-US" smtClean="0">
                <a:solidFill>
                  <a:schemeClr val="tx1"/>
                </a:solidFill>
              </a:rPr>
              <a:t>越來越多</a:t>
            </a:r>
            <a:endParaRPr lang="en-US" altLang="zh-TW" sz="1000" dirty="0" smtClean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ClrTx/>
              <a:buFont typeface="Wingdings" pitchFamily="2" charset="2"/>
              <a:buChar char="Ø"/>
            </a:pPr>
            <a:r>
              <a:rPr lang="zh-TW" altLang="en-US" dirty="0" smtClean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目的</a:t>
            </a:r>
            <a:r>
              <a:rPr lang="en-US" altLang="zh-TW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</a:p>
          <a:p>
            <a:pPr marL="0" indent="0">
              <a:lnSpc>
                <a:spcPts val="3600"/>
              </a:lnSpc>
              <a:buClrTx/>
              <a:buNone/>
            </a:pPr>
            <a:r>
              <a:rPr lang="zh-TW" altLang="en-US" dirty="0" smtClean="0">
                <a:solidFill>
                  <a:schemeClr val="tx1"/>
                </a:solidFill>
              </a:rPr>
              <a:t>    </a:t>
            </a:r>
            <a:r>
              <a:rPr lang="zh-TW" altLang="en-US" smtClean="0">
                <a:solidFill>
                  <a:schemeClr val="tx1"/>
                </a:solidFill>
              </a:rPr>
              <a:t>為</a:t>
            </a:r>
            <a:r>
              <a:rPr lang="zh-TW" altLang="en-US">
                <a:solidFill>
                  <a:schemeClr val="tx1"/>
                </a:solidFill>
              </a:rPr>
              <a:t>健身初學者開創</a:t>
            </a:r>
            <a:r>
              <a:rPr lang="zh-TW" altLang="en-US" dirty="0" smtClean="0">
                <a:solidFill>
                  <a:schemeClr val="tx1"/>
                </a:solidFill>
              </a:rPr>
              <a:t>資訊</a:t>
            </a:r>
            <a:r>
              <a:rPr lang="zh-TW" altLang="en-US">
                <a:solidFill>
                  <a:schemeClr val="tx1"/>
                </a:solidFill>
              </a:rPr>
              <a:t>整合</a:t>
            </a:r>
            <a:r>
              <a:rPr lang="zh-TW" altLang="en-US" smtClean="0">
                <a:solidFill>
                  <a:schemeClr val="tx1"/>
                </a:solidFill>
              </a:rPr>
              <a:t>平台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ClrTx/>
              <a:buFont typeface="Wingdings" pitchFamily="2" charset="2"/>
              <a:buChar char="Ø"/>
            </a:pPr>
            <a:r>
              <a:rPr lang="zh-TW" altLang="en-US" dirty="0">
                <a:solidFill>
                  <a:srgbClr val="FF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  <a:r>
              <a:rPr lang="en-US" altLang="zh-TW" dirty="0">
                <a:solidFill>
                  <a:srgbClr val="FF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</a:p>
          <a:p>
            <a:pPr marL="0" indent="0">
              <a:lnSpc>
                <a:spcPts val="3600"/>
              </a:lnSpc>
              <a:buClrTx/>
              <a:buNone/>
            </a:pPr>
            <a:r>
              <a:rPr lang="zh-TW" altLang="en-US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   </a:t>
            </a:r>
            <a:r>
              <a:rPr lang="zh-TW" altLang="en-US" dirty="0">
                <a:solidFill>
                  <a:schemeClr val="tx1"/>
                </a:solidFill>
              </a:rPr>
              <a:t>想要踏出第一步</a:t>
            </a:r>
            <a:r>
              <a:rPr lang="zh-TW" altLang="en-US">
                <a:solidFill>
                  <a:schemeClr val="tx1"/>
                </a:solidFill>
              </a:rPr>
              <a:t>的健身新手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lnSpc>
                <a:spcPts val="3600"/>
              </a:lnSpc>
              <a:buClrTx/>
              <a:buNone/>
            </a:pP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 bwMode="ltGray">
          <a:xfrm>
            <a:off x="1625554" y="4509120"/>
            <a:ext cx="6495797" cy="1791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ClrTx/>
              <a:buFont typeface="Wingdings" pitchFamily="2" charset="2"/>
              <a:buChar char="Ø"/>
            </a:pP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網站架構圖</a:t>
            </a:r>
          </a:p>
        </p:txBody>
      </p:sp>
      <p:pic>
        <p:nvPicPr>
          <p:cNvPr id="1026" name="Picture 2" descr="C:\Users\User\OneDrive\文件\16581337827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3" y="1196752"/>
            <a:ext cx="9096183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12474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</a:t>
            </a:r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計畫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704528" y="1480617"/>
            <a:ext cx="5906938" cy="4673264"/>
            <a:chOff x="1248247" y="1480617"/>
            <a:chExt cx="5906938" cy="4673264"/>
          </a:xfrm>
        </p:grpSpPr>
        <p:pic>
          <p:nvPicPr>
            <p:cNvPr id="1027" name="Picture 3" descr="C:\Users\User\OneDrive\桌面\大專發表\logo\淡橘色-0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6" r="17266"/>
            <a:stretch/>
          </p:blipFill>
          <p:spPr bwMode="auto">
            <a:xfrm>
              <a:off x="1280592" y="3068960"/>
              <a:ext cx="1394022" cy="1394022"/>
            </a:xfrm>
            <a:prstGeom prst="ellipse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OneDrive\桌面\大專發表\logo\淡藍色-0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6" r="17266"/>
            <a:stretch/>
          </p:blipFill>
          <p:spPr bwMode="auto">
            <a:xfrm flipH="1">
              <a:off x="1248247" y="1480617"/>
              <a:ext cx="1394022" cy="1394022"/>
            </a:xfrm>
            <a:prstGeom prst="ellipse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User\OneDrive\桌面\大專發表\logo\過度色-0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46" r="20146"/>
            <a:stretch/>
          </p:blipFill>
          <p:spPr bwMode="auto">
            <a:xfrm>
              <a:off x="1280592" y="4699966"/>
              <a:ext cx="1453915" cy="1453915"/>
            </a:xfrm>
            <a:prstGeom prst="ellipse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2862486" y="1707492"/>
              <a:ext cx="3818706" cy="94027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>
                  <a:solidFill>
                    <a:srgbClr val="00B0F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運動</a:t>
              </a:r>
              <a:r>
                <a:rPr lang="zh-TW" altLang="en-US" sz="3600" b="1" smtClean="0">
                  <a:solidFill>
                    <a:srgbClr val="00B0F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</a:t>
              </a:r>
              <a:r>
                <a:rPr lang="en-US" altLang="zh-TW" sz="3600" b="1" smtClean="0">
                  <a:solidFill>
                    <a:srgbClr val="00B0F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=&gt;</a:t>
              </a:r>
              <a:r>
                <a:rPr lang="zh-TW" altLang="en-US" sz="3600" b="1" smtClean="0">
                  <a:solidFill>
                    <a:srgbClr val="00B0F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淡藍色</a:t>
              </a:r>
              <a:endParaRPr lang="zh-TW" altLang="en-US" sz="360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934494" y="3334120"/>
              <a:ext cx="3746698" cy="94027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smtClean="0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飲食</a:t>
              </a:r>
              <a:r>
                <a:rPr lang="zh-TW" altLang="en-US" sz="5400" b="1" smtClean="0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</a:t>
              </a:r>
              <a:r>
                <a:rPr lang="en-US" altLang="zh-TW" sz="3600" b="1" smtClean="0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=&gt;</a:t>
              </a:r>
              <a:r>
                <a:rPr lang="zh-TW" altLang="en-US" sz="3600" b="1" smtClean="0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淡</a:t>
              </a:r>
              <a:r>
                <a:rPr lang="zh-TW" altLang="en-US" sz="3600" b="1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橘色</a:t>
              </a:r>
              <a:endParaRPr lang="zh-TW" altLang="en-US" sz="3600">
                <a:solidFill>
                  <a:srgbClr val="EFB01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32423" y="4979624"/>
              <a:ext cx="4322762" cy="94027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smtClean="0">
                  <a:solidFill>
                    <a:srgbClr val="DED0B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  <a:reflection stA="45000" endPos="65000" dist="546100" dir="5400000" sy="-100000" algn="bl" rotWithShape="0"/>
                  </a:effectLst>
                </a:rPr>
                <a:t>Navbar</a:t>
              </a:r>
              <a:r>
                <a:rPr lang="zh-TW" altLang="en-US" sz="4000" b="1" smtClean="0">
                  <a:solidFill>
                    <a:srgbClr val="DED0B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  <a:reflection stA="45000" endPos="65000" dist="546100" dir="5400000" sy="-100000" algn="bl" rotWithShape="0"/>
                  </a:effectLst>
                </a:rPr>
                <a:t> </a:t>
              </a:r>
              <a:r>
                <a:rPr lang="en-US" altLang="zh-TW" sz="3600" b="1" smtClean="0">
                  <a:solidFill>
                    <a:srgbClr val="DED0B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  <a:reflection stA="45000" endPos="65000" dist="546100" dir="5400000" sy="-100000" algn="bl" rotWithShape="0"/>
                  </a:effectLst>
                </a:rPr>
                <a:t>=&gt;</a:t>
              </a:r>
              <a:r>
                <a:rPr lang="zh-TW" altLang="en-US" sz="3600" b="1" smtClean="0">
                  <a:solidFill>
                    <a:srgbClr val="DED0B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  <a:reflection stA="45000" endPos="65000" dist="546100" dir="5400000" sy="-100000" algn="bl" rotWithShape="0"/>
                  </a:effectLst>
                </a:rPr>
                <a:t> 暗桃色</a:t>
              </a:r>
              <a:endParaRPr lang="zh-TW" altLang="en-US" sz="3600">
                <a:solidFill>
                  <a:srgbClr val="DED0BC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stA="45000" endPos="65000" dist="546100" dir="5400000" sy="-100000" algn="bl" rotWithShape="0"/>
                </a:effectLst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537176" y="2018813"/>
            <a:ext cx="3096344" cy="2681153"/>
            <a:chOff x="6537176" y="2018813"/>
            <a:chExt cx="3096344" cy="2681153"/>
          </a:xfrm>
        </p:grpSpPr>
        <p:sp>
          <p:nvSpPr>
            <p:cNvPr id="12" name="圓角矩形 11"/>
            <p:cNvSpPr/>
            <p:nvPr/>
          </p:nvSpPr>
          <p:spPr>
            <a:xfrm>
              <a:off x="6537176" y="2018813"/>
              <a:ext cx="3096344" cy="2681153"/>
            </a:xfrm>
            <a:prstGeom prst="roundRect">
              <a:avLst/>
            </a:prstGeom>
            <a:ln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33678" y="2370101"/>
              <a:ext cx="288032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smtClean="0">
                  <a:solidFill>
                    <a:schemeClr val="bg2">
                      <a:lumMod val="50000"/>
                    </a:schemeClr>
                  </a:solidFill>
                </a:rPr>
                <a:t>營造</a:t>
              </a:r>
              <a:r>
                <a:rPr lang="zh-TW" altLang="en-US" sz="2800" b="1">
                  <a:solidFill>
                    <a:schemeClr val="bg2">
                      <a:lumMod val="50000"/>
                    </a:schemeClr>
                  </a:solidFill>
                </a:rPr>
                <a:t>出</a:t>
              </a:r>
              <a:r>
                <a:rPr lang="zh-TW" altLang="en-US" sz="2800" b="1" smtClean="0">
                  <a:solidFill>
                    <a:schemeClr val="bg2">
                      <a:lumMod val="50000"/>
                    </a:schemeClr>
                  </a:solidFill>
                </a:rPr>
                <a:t>無</a:t>
              </a:r>
              <a:r>
                <a:rPr lang="zh-TW" altLang="en-US" sz="2800" b="1">
                  <a:solidFill>
                    <a:schemeClr val="bg2">
                      <a:lumMod val="50000"/>
                    </a:schemeClr>
                  </a:solidFill>
                </a:rPr>
                <a:t>痛</a:t>
              </a:r>
              <a:r>
                <a:rPr lang="zh-TW" altLang="en-US" sz="2800" b="1" smtClean="0">
                  <a:solidFill>
                    <a:schemeClr val="bg2">
                      <a:lumMod val="50000"/>
                    </a:schemeClr>
                  </a:solidFill>
                </a:rPr>
                <a:t>入門</a:t>
              </a:r>
              <a:endParaRPr lang="en-US" altLang="zh-TW" sz="2800" b="1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US" altLang="zh-TW" sz="2800" b="1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TW" altLang="en-US" sz="2800" b="1" smtClean="0">
                  <a:solidFill>
                    <a:schemeClr val="bg2">
                      <a:lumMod val="50000"/>
                    </a:schemeClr>
                  </a:solidFill>
                </a:rPr>
                <a:t>緩和</a:t>
              </a:r>
              <a:r>
                <a:rPr lang="zh-TW" altLang="en-US" sz="2800" b="1">
                  <a:solidFill>
                    <a:schemeClr val="bg2">
                      <a:lumMod val="50000"/>
                    </a:schemeClr>
                  </a:solidFill>
                </a:rPr>
                <a:t>減肥的沉重的感受</a:t>
              </a:r>
            </a:p>
            <a:p>
              <a:endParaRPr lang="en-US" altLang="zh-TW" smtClean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4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76536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</a:t>
            </a:r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計畫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268760"/>
            <a:ext cx="9906000" cy="540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4" y="2320495"/>
            <a:ext cx="3168352" cy="283669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76536" y="4077072"/>
            <a:ext cx="1800201" cy="1224136"/>
            <a:chOff x="848543" y="4077072"/>
            <a:chExt cx="1383410" cy="936104"/>
          </a:xfrm>
        </p:grpSpPr>
        <p:sp>
          <p:nvSpPr>
            <p:cNvPr id="21" name="圓角矩形 20"/>
            <p:cNvSpPr/>
            <p:nvPr/>
          </p:nvSpPr>
          <p:spPr>
            <a:xfrm>
              <a:off x="848543" y="4077072"/>
              <a:ext cx="1368153" cy="936104"/>
            </a:xfrm>
            <a:prstGeom prst="roundRect">
              <a:avLst/>
            </a:prstGeom>
            <a:ln w="28575">
              <a:solidFill>
                <a:srgbClr val="0070C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044726" y="4306656"/>
              <a:ext cx="1187227" cy="54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>
                  <a:solidFill>
                    <a:srgbClr val="0070C0"/>
                  </a:solidFill>
                </a:rPr>
                <a:t>啞鈴</a:t>
              </a:r>
              <a:endParaRPr lang="en-US" altLang="zh-TW" sz="280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04528" y="2492896"/>
            <a:ext cx="1728193" cy="1179296"/>
            <a:chOff x="992560" y="1852203"/>
            <a:chExt cx="1368153" cy="93610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圓角矩形 22"/>
            <p:cNvSpPr/>
            <p:nvPr/>
          </p:nvSpPr>
          <p:spPr>
            <a:xfrm>
              <a:off x="992560" y="1852203"/>
              <a:ext cx="1368153" cy="936104"/>
            </a:xfrm>
            <a:prstGeom prst="roundRect">
              <a:avLst/>
            </a:prstGeom>
            <a:ln w="28575">
              <a:solidFill>
                <a:srgbClr val="FFC305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163580" y="2090517"/>
              <a:ext cx="1187227" cy="561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>
                  <a:solidFill>
                    <a:srgbClr val="FFC000"/>
                  </a:solidFill>
                </a:rPr>
                <a:t>叉子</a:t>
              </a:r>
              <a:endParaRPr lang="en-US" altLang="zh-TW" sz="4000" b="1">
                <a:solidFill>
                  <a:srgbClr val="FFC000"/>
                </a:solidFill>
              </a:endParaRPr>
            </a:p>
          </p:txBody>
        </p:sp>
      </p:grpSp>
      <p:sp>
        <p:nvSpPr>
          <p:cNvPr id="27" name="圓角矩形 26"/>
          <p:cNvSpPr/>
          <p:nvPr/>
        </p:nvSpPr>
        <p:spPr>
          <a:xfrm>
            <a:off x="7016807" y="2929800"/>
            <a:ext cx="2556284" cy="1484784"/>
          </a:xfrm>
          <a:prstGeom prst="roundRect">
            <a:avLst/>
          </a:prstGeom>
          <a:ln w="28575">
            <a:solidFill>
              <a:srgbClr val="D0BAA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smtClean="0">
                <a:solidFill>
                  <a:srgbClr val="C3A78F"/>
                </a:solidFill>
              </a:rPr>
              <a:t>相輔相成</a:t>
            </a:r>
            <a:endParaRPr lang="en-US" altLang="zh-TW" sz="2800" b="1" smtClean="0">
              <a:solidFill>
                <a:srgbClr val="C3A78F"/>
              </a:solidFill>
            </a:endParaRPr>
          </a:p>
          <a:p>
            <a:pPr algn="ctr"/>
            <a:r>
              <a:rPr lang="zh-TW" altLang="en-US" sz="2800" b="1" smtClean="0">
                <a:solidFill>
                  <a:srgbClr val="C3A78F"/>
                </a:solidFill>
              </a:rPr>
              <a:t>缺一不可</a:t>
            </a:r>
            <a:endParaRPr lang="zh-TW" altLang="en-US" sz="2800" b="1">
              <a:solidFill>
                <a:srgbClr val="C3A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</a:t>
            </a:r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計畫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30163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C:\Users\User\OneDrive\桌面\大專發表\logo\長方型底色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4" y="1856901"/>
            <a:ext cx="8031163" cy="306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圓角矩形 26"/>
          <p:cNvSpPr/>
          <p:nvPr/>
        </p:nvSpPr>
        <p:spPr>
          <a:xfrm>
            <a:off x="2144688" y="5373216"/>
            <a:ext cx="5508612" cy="83891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>
                <a:solidFill>
                  <a:schemeClr val="bg2">
                    <a:lumMod val="25000"/>
                  </a:schemeClr>
                </a:solidFill>
              </a:rPr>
              <a:t>表達</a:t>
            </a:r>
            <a:r>
              <a:rPr lang="zh-TW" altLang="en-US" sz="2800" b="1" smtClean="0">
                <a:solidFill>
                  <a:schemeClr val="bg2">
                    <a:lumMod val="25000"/>
                  </a:schemeClr>
                </a:solidFill>
              </a:rPr>
              <a:t>健身</a:t>
            </a:r>
            <a:r>
              <a:rPr lang="zh-TW" altLang="en-US" sz="2800" b="1" smtClean="0">
                <a:solidFill>
                  <a:srgbClr val="FFC000"/>
                </a:solidFill>
              </a:rPr>
              <a:t> </a:t>
            </a:r>
            <a:r>
              <a:rPr lang="en-US" altLang="zh-TW" sz="2800" b="1" smtClean="0">
                <a:solidFill>
                  <a:srgbClr val="FFC000"/>
                </a:solidFill>
              </a:rPr>
              <a:t>”</a:t>
            </a:r>
            <a:r>
              <a:rPr lang="zh-TW" altLang="en-US" sz="2800" b="1" smtClean="0">
                <a:solidFill>
                  <a:srgbClr val="0070C0"/>
                </a:solidFill>
              </a:rPr>
              <a:t>動</a:t>
            </a:r>
            <a:r>
              <a:rPr lang="zh-TW" altLang="en-US" sz="2800" b="1">
                <a:solidFill>
                  <a:srgbClr val="FFC000"/>
                </a:solidFill>
              </a:rPr>
              <a:t>滋</a:t>
            </a:r>
            <a:r>
              <a:rPr lang="zh-TW" altLang="en-US" sz="2800" b="1">
                <a:solidFill>
                  <a:srgbClr val="0070C0"/>
                </a:solidFill>
              </a:rPr>
              <a:t>動</a:t>
            </a:r>
            <a:r>
              <a:rPr lang="zh-TW" altLang="en-US" sz="2800" b="1" smtClean="0">
                <a:solidFill>
                  <a:srgbClr val="FFC000"/>
                </a:solidFill>
              </a:rPr>
              <a:t>滋</a:t>
            </a:r>
            <a:r>
              <a:rPr lang="en-US" altLang="zh-TW" sz="2800" b="1" smtClean="0">
                <a:solidFill>
                  <a:srgbClr val="FFC000"/>
                </a:solidFill>
              </a:rPr>
              <a:t>”</a:t>
            </a:r>
            <a:r>
              <a:rPr lang="zh-TW" altLang="en-US" sz="2800" b="1" smtClean="0">
                <a:solidFill>
                  <a:srgbClr val="FFC000"/>
                </a:solidFill>
              </a:rPr>
              <a:t> </a:t>
            </a:r>
            <a:r>
              <a:rPr lang="zh-TW" altLang="en-US" sz="2800" b="1" smtClean="0">
                <a:solidFill>
                  <a:schemeClr val="bg2">
                    <a:lumMod val="25000"/>
                  </a:schemeClr>
                </a:solidFill>
              </a:rPr>
              <a:t>的</a:t>
            </a:r>
            <a:r>
              <a:rPr lang="zh-TW" altLang="en-US" sz="2800" b="1">
                <a:solidFill>
                  <a:schemeClr val="bg2">
                    <a:lumMod val="25000"/>
                  </a:schemeClr>
                </a:solidFill>
              </a:rPr>
              <a:t>律動感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89" y="2564904"/>
            <a:ext cx="2232248" cy="19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974</TotalTime>
  <Words>435</Words>
  <Application>Microsoft Office PowerPoint</Application>
  <PresentationFormat>A4 紙張 (210x297 公釐)</PresentationFormat>
  <Paragraphs>107</Paragraphs>
  <Slides>17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2020簡報範本_light</vt:lpstr>
      <vt:lpstr>動吃動吃</vt:lpstr>
      <vt:lpstr>目錄</vt:lpstr>
      <vt:lpstr>小組成員與分工介紹</vt:lpstr>
      <vt:lpstr>開發技術與工具</vt:lpstr>
      <vt:lpstr>PowerPoint 簡報</vt:lpstr>
      <vt:lpstr>網站架構圖</vt:lpstr>
      <vt:lpstr>色彩計畫 | Logo設計</vt:lpstr>
      <vt:lpstr>色彩計畫 | Logo設計</vt:lpstr>
      <vt:lpstr>色彩計畫 | Logo設計</vt:lpstr>
      <vt:lpstr>使用者情境</vt:lpstr>
      <vt:lpstr>使用者情境</vt:lpstr>
      <vt:lpstr>開頭頁面</vt:lpstr>
      <vt:lpstr>飲食/運動主頁跳轉</vt:lpstr>
      <vt:lpstr>飲食簡介</vt:lpstr>
      <vt:lpstr>NAVBAR</vt:lpstr>
      <vt:lpstr>小遊戲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鍾孟穎</cp:lastModifiedBy>
  <cp:revision>90</cp:revision>
  <dcterms:created xsi:type="dcterms:W3CDTF">2021-04-12T00:49:08Z</dcterms:created>
  <dcterms:modified xsi:type="dcterms:W3CDTF">2022-07-24T04:10:30Z</dcterms:modified>
</cp:coreProperties>
</file>